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1" r:id="rId16"/>
    <p:sldId id="272" r:id="rId17"/>
    <p:sldId id="27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392E55-3E88-4F35-A6F6-63D80C5E4405}">
          <p14:sldIdLst>
            <p14:sldId id="256"/>
            <p14:sldId id="274"/>
            <p14:sldId id="257"/>
            <p14:sldId id="258"/>
            <p14:sldId id="259"/>
            <p14:sldId id="260"/>
            <p14:sldId id="264"/>
            <p14:sldId id="261"/>
            <p14:sldId id="262"/>
            <p14:sldId id="263"/>
            <p14:sldId id="265"/>
            <p14:sldId id="266"/>
            <p14:sldId id="267"/>
            <p14:sldId id="268"/>
            <p14:sldId id="271"/>
            <p14:sldId id="272"/>
            <p14:sldId id="275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CD0B2-3399-449C-A863-B0B446C5B4CF}" v="136" dt="2023-11-08T00:09:39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C9887-FC2F-4348-8548-67B85D764B32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0B4972-FD48-4493-9E57-B4F4DB6C45FE}">
      <dgm:prSet custT="1"/>
      <dgm:spPr/>
      <dgm:t>
        <a:bodyPr/>
        <a:lstStyle/>
        <a:p>
          <a:r>
            <a:rPr lang="en-US" sz="2400" dirty="0"/>
            <a:t>Derek Larsen, Riverview Principal</a:t>
          </a:r>
        </a:p>
      </dgm:t>
    </dgm:pt>
    <dgm:pt modelId="{68474E35-88A2-44CA-8BD1-8ACF1B9C587C}" type="parTrans" cxnId="{916B7FAA-22D9-4AD0-8AB6-2A29B8CC66AD}">
      <dgm:prSet/>
      <dgm:spPr/>
      <dgm:t>
        <a:bodyPr/>
        <a:lstStyle/>
        <a:p>
          <a:endParaRPr lang="en-US"/>
        </a:p>
      </dgm:t>
    </dgm:pt>
    <dgm:pt modelId="{49B816EF-4EC2-4AD3-BB96-37A385083BB8}" type="sibTrans" cxnId="{916B7FAA-22D9-4AD0-8AB6-2A29B8CC66AD}">
      <dgm:prSet/>
      <dgm:spPr/>
      <dgm:t>
        <a:bodyPr/>
        <a:lstStyle/>
        <a:p>
          <a:endParaRPr lang="en-US"/>
        </a:p>
      </dgm:t>
    </dgm:pt>
    <dgm:pt modelId="{40AAAD51-0965-4909-A223-968C4B8B9ADB}">
      <dgm:prSet custT="1"/>
      <dgm:spPr/>
      <dgm:t>
        <a:bodyPr/>
        <a:lstStyle/>
        <a:p>
          <a:r>
            <a:rPr lang="en-US" sz="2200" dirty="0"/>
            <a:t>Betsie Elliott, Riverview PTO President / Top Dog Coordinator</a:t>
          </a:r>
        </a:p>
      </dgm:t>
    </dgm:pt>
    <dgm:pt modelId="{5EA71AC9-C178-41FF-BB37-319715511466}" type="parTrans" cxnId="{56B8878C-5132-4CD8-86CE-1103A24D4D91}">
      <dgm:prSet/>
      <dgm:spPr/>
      <dgm:t>
        <a:bodyPr/>
        <a:lstStyle/>
        <a:p>
          <a:endParaRPr lang="en-US"/>
        </a:p>
      </dgm:t>
    </dgm:pt>
    <dgm:pt modelId="{35318D62-2734-43E1-ABBB-D1AA05D22962}" type="sibTrans" cxnId="{56B8878C-5132-4CD8-86CE-1103A24D4D91}">
      <dgm:prSet/>
      <dgm:spPr/>
      <dgm:t>
        <a:bodyPr/>
        <a:lstStyle/>
        <a:p>
          <a:endParaRPr lang="en-US"/>
        </a:p>
      </dgm:t>
    </dgm:pt>
    <dgm:pt modelId="{FD4C8D85-A818-4F41-A8F7-AA26F6DDBCD3}">
      <dgm:prSet custT="1"/>
      <dgm:spPr/>
      <dgm:t>
        <a:bodyPr/>
        <a:lstStyle/>
        <a:p>
          <a:r>
            <a:rPr lang="en-US" sz="2200" dirty="0"/>
            <a:t>Craig Daubert, Riverview Dad</a:t>
          </a:r>
        </a:p>
      </dgm:t>
    </dgm:pt>
    <dgm:pt modelId="{40F61635-0923-49BC-8CFF-43E678910AA1}" type="parTrans" cxnId="{ED2A89A6-6D2F-458B-8B51-6302259DEDFB}">
      <dgm:prSet/>
      <dgm:spPr/>
      <dgm:t>
        <a:bodyPr/>
        <a:lstStyle/>
        <a:p>
          <a:endParaRPr lang="en-US"/>
        </a:p>
      </dgm:t>
    </dgm:pt>
    <dgm:pt modelId="{FCDA2AA7-790B-4E65-8B92-5B34C2F137C3}" type="sibTrans" cxnId="{ED2A89A6-6D2F-458B-8B51-6302259DEDFB}">
      <dgm:prSet/>
      <dgm:spPr/>
      <dgm:t>
        <a:bodyPr/>
        <a:lstStyle/>
        <a:p>
          <a:endParaRPr lang="en-US"/>
        </a:p>
      </dgm:t>
    </dgm:pt>
    <dgm:pt modelId="{42FBF970-91E1-4E1A-A7C6-D9C5C1AD9712}" type="pres">
      <dgm:prSet presAssocID="{6E2C9887-FC2F-4348-8548-67B85D764B32}" presName="vert0" presStyleCnt="0">
        <dgm:presLayoutVars>
          <dgm:dir/>
          <dgm:animOne val="branch"/>
          <dgm:animLvl val="lvl"/>
        </dgm:presLayoutVars>
      </dgm:prSet>
      <dgm:spPr/>
    </dgm:pt>
    <dgm:pt modelId="{9C7AB3C9-0137-4536-A172-B29C3A401019}" type="pres">
      <dgm:prSet presAssocID="{740B4972-FD48-4493-9E57-B4F4DB6C45FE}" presName="thickLine" presStyleLbl="alignNode1" presStyleIdx="0" presStyleCnt="3"/>
      <dgm:spPr/>
    </dgm:pt>
    <dgm:pt modelId="{F52C508A-14BE-4016-8538-B1C67483FF44}" type="pres">
      <dgm:prSet presAssocID="{740B4972-FD48-4493-9E57-B4F4DB6C45FE}" presName="horz1" presStyleCnt="0"/>
      <dgm:spPr/>
    </dgm:pt>
    <dgm:pt modelId="{86767A6B-5E50-4E67-9F27-5DCD79B8500B}" type="pres">
      <dgm:prSet presAssocID="{740B4972-FD48-4493-9E57-B4F4DB6C45FE}" presName="tx1" presStyleLbl="revTx" presStyleIdx="0" presStyleCnt="3" custScaleY="43039"/>
      <dgm:spPr/>
    </dgm:pt>
    <dgm:pt modelId="{993684F3-DB3D-4CF9-9043-9F453C2D9E88}" type="pres">
      <dgm:prSet presAssocID="{740B4972-FD48-4493-9E57-B4F4DB6C45FE}" presName="vert1" presStyleCnt="0"/>
      <dgm:spPr/>
    </dgm:pt>
    <dgm:pt modelId="{CDB179C8-F48E-4C14-982F-88EA2AE15EAE}" type="pres">
      <dgm:prSet presAssocID="{FD4C8D85-A818-4F41-A8F7-AA26F6DDBCD3}" presName="thickLine" presStyleLbl="alignNode1" presStyleIdx="1" presStyleCnt="3"/>
      <dgm:spPr/>
    </dgm:pt>
    <dgm:pt modelId="{D590935C-DECF-4218-959A-30131958AFFF}" type="pres">
      <dgm:prSet presAssocID="{FD4C8D85-A818-4F41-A8F7-AA26F6DDBCD3}" presName="horz1" presStyleCnt="0"/>
      <dgm:spPr/>
    </dgm:pt>
    <dgm:pt modelId="{989A5F5B-8DA1-42E4-A9C7-73710A0CD557}" type="pres">
      <dgm:prSet presAssocID="{FD4C8D85-A818-4F41-A8F7-AA26F6DDBCD3}" presName="tx1" presStyleLbl="revTx" presStyleIdx="1" presStyleCnt="3" custScaleY="36642"/>
      <dgm:spPr/>
    </dgm:pt>
    <dgm:pt modelId="{0C3E4269-6ADE-411E-8D22-3EFEFEF118BB}" type="pres">
      <dgm:prSet presAssocID="{FD4C8D85-A818-4F41-A8F7-AA26F6DDBCD3}" presName="vert1" presStyleCnt="0"/>
      <dgm:spPr/>
    </dgm:pt>
    <dgm:pt modelId="{506BD17A-9D4A-4C24-9C41-D0BDA251A488}" type="pres">
      <dgm:prSet presAssocID="{40AAAD51-0965-4909-A223-968C4B8B9ADB}" presName="thickLine" presStyleLbl="alignNode1" presStyleIdx="2" presStyleCnt="3"/>
      <dgm:spPr/>
    </dgm:pt>
    <dgm:pt modelId="{7519BA7D-F256-4987-BE85-73C6C5B48644}" type="pres">
      <dgm:prSet presAssocID="{40AAAD51-0965-4909-A223-968C4B8B9ADB}" presName="horz1" presStyleCnt="0"/>
      <dgm:spPr/>
    </dgm:pt>
    <dgm:pt modelId="{E4AC4841-247D-4767-9EE5-636C3D069618}" type="pres">
      <dgm:prSet presAssocID="{40AAAD51-0965-4909-A223-968C4B8B9ADB}" presName="tx1" presStyleLbl="revTx" presStyleIdx="2" presStyleCnt="3"/>
      <dgm:spPr/>
    </dgm:pt>
    <dgm:pt modelId="{D99DC64D-62C6-4B46-A691-59A7FF7F58F8}" type="pres">
      <dgm:prSet presAssocID="{40AAAD51-0965-4909-A223-968C4B8B9ADB}" presName="vert1" presStyleCnt="0"/>
      <dgm:spPr/>
    </dgm:pt>
  </dgm:ptLst>
  <dgm:cxnLst>
    <dgm:cxn modelId="{E4462F0B-8707-41D0-9EBB-34F42BCA7F1E}" type="presOf" srcId="{FD4C8D85-A818-4F41-A8F7-AA26F6DDBCD3}" destId="{989A5F5B-8DA1-42E4-A9C7-73710A0CD557}" srcOrd="0" destOrd="0" presId="urn:microsoft.com/office/officeart/2008/layout/LinedList"/>
    <dgm:cxn modelId="{170FFE35-83AB-45E0-9C85-E6B9A4486CE0}" type="presOf" srcId="{6E2C9887-FC2F-4348-8548-67B85D764B32}" destId="{42FBF970-91E1-4E1A-A7C6-D9C5C1AD9712}" srcOrd="0" destOrd="0" presId="urn:microsoft.com/office/officeart/2008/layout/LinedList"/>
    <dgm:cxn modelId="{E3647C60-6B0E-4150-BB8F-3126A8082DFB}" type="presOf" srcId="{740B4972-FD48-4493-9E57-B4F4DB6C45FE}" destId="{86767A6B-5E50-4E67-9F27-5DCD79B8500B}" srcOrd="0" destOrd="0" presId="urn:microsoft.com/office/officeart/2008/layout/LinedList"/>
    <dgm:cxn modelId="{55966045-FD67-42A9-A970-EE4365C4D6E4}" type="presOf" srcId="{40AAAD51-0965-4909-A223-968C4B8B9ADB}" destId="{E4AC4841-247D-4767-9EE5-636C3D069618}" srcOrd="0" destOrd="0" presId="urn:microsoft.com/office/officeart/2008/layout/LinedList"/>
    <dgm:cxn modelId="{56B8878C-5132-4CD8-86CE-1103A24D4D91}" srcId="{6E2C9887-FC2F-4348-8548-67B85D764B32}" destId="{40AAAD51-0965-4909-A223-968C4B8B9ADB}" srcOrd="2" destOrd="0" parTransId="{5EA71AC9-C178-41FF-BB37-319715511466}" sibTransId="{35318D62-2734-43E1-ABBB-D1AA05D22962}"/>
    <dgm:cxn modelId="{ED2A89A6-6D2F-458B-8B51-6302259DEDFB}" srcId="{6E2C9887-FC2F-4348-8548-67B85D764B32}" destId="{FD4C8D85-A818-4F41-A8F7-AA26F6DDBCD3}" srcOrd="1" destOrd="0" parTransId="{40F61635-0923-49BC-8CFF-43E678910AA1}" sibTransId="{FCDA2AA7-790B-4E65-8B92-5B34C2F137C3}"/>
    <dgm:cxn modelId="{916B7FAA-22D9-4AD0-8AB6-2A29B8CC66AD}" srcId="{6E2C9887-FC2F-4348-8548-67B85D764B32}" destId="{740B4972-FD48-4493-9E57-B4F4DB6C45FE}" srcOrd="0" destOrd="0" parTransId="{68474E35-88A2-44CA-8BD1-8ACF1B9C587C}" sibTransId="{49B816EF-4EC2-4AD3-BB96-37A385083BB8}"/>
    <dgm:cxn modelId="{794D6759-1B19-4341-B72E-64B1F2C913C2}" type="presParOf" srcId="{42FBF970-91E1-4E1A-A7C6-D9C5C1AD9712}" destId="{9C7AB3C9-0137-4536-A172-B29C3A401019}" srcOrd="0" destOrd="0" presId="urn:microsoft.com/office/officeart/2008/layout/LinedList"/>
    <dgm:cxn modelId="{4E292DB8-FD11-4DC2-82E6-E33A346E81F6}" type="presParOf" srcId="{42FBF970-91E1-4E1A-A7C6-D9C5C1AD9712}" destId="{F52C508A-14BE-4016-8538-B1C67483FF44}" srcOrd="1" destOrd="0" presId="urn:microsoft.com/office/officeart/2008/layout/LinedList"/>
    <dgm:cxn modelId="{55E5B184-5774-4D35-B957-C79798701312}" type="presParOf" srcId="{F52C508A-14BE-4016-8538-B1C67483FF44}" destId="{86767A6B-5E50-4E67-9F27-5DCD79B8500B}" srcOrd="0" destOrd="0" presId="urn:microsoft.com/office/officeart/2008/layout/LinedList"/>
    <dgm:cxn modelId="{282A1E70-273B-4605-9E77-A25CA79E7068}" type="presParOf" srcId="{F52C508A-14BE-4016-8538-B1C67483FF44}" destId="{993684F3-DB3D-4CF9-9043-9F453C2D9E88}" srcOrd="1" destOrd="0" presId="urn:microsoft.com/office/officeart/2008/layout/LinedList"/>
    <dgm:cxn modelId="{2FFC5B05-D1FB-46CB-8E3A-6092663B8320}" type="presParOf" srcId="{42FBF970-91E1-4E1A-A7C6-D9C5C1AD9712}" destId="{CDB179C8-F48E-4C14-982F-88EA2AE15EAE}" srcOrd="2" destOrd="0" presId="urn:microsoft.com/office/officeart/2008/layout/LinedList"/>
    <dgm:cxn modelId="{40289CAD-0578-40E9-8D5D-B970A6F2DEB6}" type="presParOf" srcId="{42FBF970-91E1-4E1A-A7C6-D9C5C1AD9712}" destId="{D590935C-DECF-4218-959A-30131958AFFF}" srcOrd="3" destOrd="0" presId="urn:microsoft.com/office/officeart/2008/layout/LinedList"/>
    <dgm:cxn modelId="{82D6FD82-6368-47E2-8924-9E307E0B7894}" type="presParOf" srcId="{D590935C-DECF-4218-959A-30131958AFFF}" destId="{989A5F5B-8DA1-42E4-A9C7-73710A0CD557}" srcOrd="0" destOrd="0" presId="urn:microsoft.com/office/officeart/2008/layout/LinedList"/>
    <dgm:cxn modelId="{D97AA161-C3BC-407A-AE66-D9972AD51397}" type="presParOf" srcId="{D590935C-DECF-4218-959A-30131958AFFF}" destId="{0C3E4269-6ADE-411E-8D22-3EFEFEF118BB}" srcOrd="1" destOrd="0" presId="urn:microsoft.com/office/officeart/2008/layout/LinedList"/>
    <dgm:cxn modelId="{99262F76-2085-4544-AA92-E0E844AF1ACC}" type="presParOf" srcId="{42FBF970-91E1-4E1A-A7C6-D9C5C1AD9712}" destId="{506BD17A-9D4A-4C24-9C41-D0BDA251A488}" srcOrd="4" destOrd="0" presId="urn:microsoft.com/office/officeart/2008/layout/LinedList"/>
    <dgm:cxn modelId="{AA6F6A3B-7688-47AF-A264-2A3B87FB2CD4}" type="presParOf" srcId="{42FBF970-91E1-4E1A-A7C6-D9C5C1AD9712}" destId="{7519BA7D-F256-4987-BE85-73C6C5B48644}" srcOrd="5" destOrd="0" presId="urn:microsoft.com/office/officeart/2008/layout/LinedList"/>
    <dgm:cxn modelId="{6DF50B9C-FAC9-4A92-BD0E-932B63EBA41C}" type="presParOf" srcId="{7519BA7D-F256-4987-BE85-73C6C5B48644}" destId="{E4AC4841-247D-4767-9EE5-636C3D069618}" srcOrd="0" destOrd="0" presId="urn:microsoft.com/office/officeart/2008/layout/LinedList"/>
    <dgm:cxn modelId="{7B9942A7-E83B-4CC6-AB59-95819D679CE8}" type="presParOf" srcId="{7519BA7D-F256-4987-BE85-73C6C5B48644}" destId="{D99DC64D-62C6-4B46-A691-59A7FF7F58F8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AB3C9-0137-4536-A172-B29C3A401019}">
      <dsp:nvSpPr>
        <dsp:cNvPr id="0" name=""/>
        <dsp:cNvSpPr/>
      </dsp:nvSpPr>
      <dsp:spPr>
        <a:xfrm>
          <a:off x="0" y="2757"/>
          <a:ext cx="524734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767A6B-5E50-4E67-9F27-5DCD79B8500B}">
      <dsp:nvSpPr>
        <dsp:cNvPr id="0" name=""/>
        <dsp:cNvSpPr/>
      </dsp:nvSpPr>
      <dsp:spPr>
        <a:xfrm>
          <a:off x="0" y="2757"/>
          <a:ext cx="5247340" cy="836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Derek Larsen, Riverview Principal</a:t>
          </a:r>
        </a:p>
      </dsp:txBody>
      <dsp:txXfrm>
        <a:off x="0" y="2757"/>
        <a:ext cx="5247340" cy="836286"/>
      </dsp:txXfrm>
    </dsp:sp>
    <dsp:sp modelId="{CDB179C8-F48E-4C14-982F-88EA2AE15EAE}">
      <dsp:nvSpPr>
        <dsp:cNvPr id="0" name=""/>
        <dsp:cNvSpPr/>
      </dsp:nvSpPr>
      <dsp:spPr>
        <a:xfrm>
          <a:off x="0" y="839043"/>
          <a:ext cx="524734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9A5F5B-8DA1-42E4-A9C7-73710A0CD557}">
      <dsp:nvSpPr>
        <dsp:cNvPr id="0" name=""/>
        <dsp:cNvSpPr/>
      </dsp:nvSpPr>
      <dsp:spPr>
        <a:xfrm>
          <a:off x="0" y="839043"/>
          <a:ext cx="5247340" cy="71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Craig Daubert, Riverview Dad</a:t>
          </a:r>
        </a:p>
      </dsp:txBody>
      <dsp:txXfrm>
        <a:off x="0" y="839043"/>
        <a:ext cx="5247340" cy="711986"/>
      </dsp:txXfrm>
    </dsp:sp>
    <dsp:sp modelId="{506BD17A-9D4A-4C24-9C41-D0BDA251A488}">
      <dsp:nvSpPr>
        <dsp:cNvPr id="0" name=""/>
        <dsp:cNvSpPr/>
      </dsp:nvSpPr>
      <dsp:spPr>
        <a:xfrm>
          <a:off x="0" y="1551030"/>
          <a:ext cx="524734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AC4841-247D-4767-9EE5-636C3D069618}">
      <dsp:nvSpPr>
        <dsp:cNvPr id="0" name=""/>
        <dsp:cNvSpPr/>
      </dsp:nvSpPr>
      <dsp:spPr>
        <a:xfrm>
          <a:off x="0" y="1551030"/>
          <a:ext cx="5247340" cy="194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Betsie Elliott, Riverview PTO President / Top Dog Coordinator</a:t>
          </a:r>
        </a:p>
      </dsp:txBody>
      <dsp:txXfrm>
        <a:off x="0" y="1551030"/>
        <a:ext cx="5247340" cy="1943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A10-C337-4BAB-A1C2-51AC8C41D0B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1041-5780-4F54-B3FC-AB2E443B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A10-C337-4BAB-A1C2-51AC8C41D0B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1041-5780-4F54-B3FC-AB2E443B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4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A10-C337-4BAB-A1C2-51AC8C41D0B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1041-5780-4F54-B3FC-AB2E443B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0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A10-C337-4BAB-A1C2-51AC8C41D0B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1041-5780-4F54-B3FC-AB2E443B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0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A10-C337-4BAB-A1C2-51AC8C41D0B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1041-5780-4F54-B3FC-AB2E443B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9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A10-C337-4BAB-A1C2-51AC8C41D0B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1041-5780-4F54-B3FC-AB2E443B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A10-C337-4BAB-A1C2-51AC8C41D0B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1041-5780-4F54-B3FC-AB2E443B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3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A10-C337-4BAB-A1C2-51AC8C41D0B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1041-5780-4F54-B3FC-AB2E443B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2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A10-C337-4BAB-A1C2-51AC8C41D0B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1041-5780-4F54-B3FC-AB2E443B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3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A10-C337-4BAB-A1C2-51AC8C41D0B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1041-5780-4F54-B3FC-AB2E443B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A10-C337-4BAB-A1C2-51AC8C41D0B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1041-5780-4F54-B3FC-AB2E443B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EA10-C337-4BAB-A1C2-51AC8C41D0B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81041-5780-4F54-B3FC-AB2E443B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27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nupgenius.com/go/10C0B4CADA822A64-46618059-watch" TargetMode="External"/><Relationship Id="rId2" Type="http://schemas.openxmlformats.org/officeDocument/2006/relationships/hyperlink" Target="https://www.riverviewrocks.com/watch-dog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bCIHmqKx4k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55;p13" descr="A logo of a dog&#10;&#10;Description automatically generated">
            <a:extLst>
              <a:ext uri="{FF2B5EF4-FFF2-40B4-BE49-F238E27FC236}">
                <a16:creationId xmlns:a16="http://schemas.microsoft.com/office/drawing/2014/main" id="{60350F3A-AED9-B37F-467B-8F6F8B5C4F48}"/>
              </a:ext>
            </a:extLst>
          </p:cNvPr>
          <p:cNvPicPr preferRelativeResize="0"/>
          <p:nvPr/>
        </p:nvPicPr>
        <p:blipFill rotWithShape="1">
          <a:blip r:embed="rId2"/>
          <a:srcRect t="9091" r="10946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2D7DB-7604-5857-23E5-894380F91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9" y="956529"/>
            <a:ext cx="4023360" cy="5585587"/>
          </a:xfrm>
        </p:spPr>
        <p:txBody>
          <a:bodyPr anchor="b">
            <a:normAutofit/>
          </a:bodyPr>
          <a:lstStyle/>
          <a:p>
            <a:pPr algn="l"/>
            <a:r>
              <a:rPr lang="en-US" sz="2900" dirty="0">
                <a:solidFill>
                  <a:schemeClr val="bg1"/>
                </a:solidFill>
              </a:rPr>
              <a:t>Welcome to the </a:t>
            </a: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Riverview Elementary </a:t>
            </a: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Watch D.O.G.S.</a:t>
            </a: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Launch Night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200" b="1" u="sng" dirty="0">
                <a:solidFill>
                  <a:srgbClr val="FED860"/>
                </a:solidFill>
              </a:rPr>
              <a:t>Schedule of Events</a:t>
            </a:r>
            <a:br>
              <a:rPr lang="en-US" sz="2200" b="1" u="sng" dirty="0">
                <a:solidFill>
                  <a:srgbClr val="FED860"/>
                </a:solidFill>
              </a:rPr>
            </a:br>
            <a:r>
              <a:rPr lang="en-US" sz="2200" b="1" dirty="0">
                <a:solidFill>
                  <a:srgbClr val="FED860"/>
                </a:solidFill>
              </a:rPr>
              <a:t>7:00 to 7:30 – Pizza w/Dads, “I’d like to ask you a few questions” activity</a:t>
            </a:r>
            <a:br>
              <a:rPr lang="en-US" sz="2200" b="1" dirty="0">
                <a:solidFill>
                  <a:srgbClr val="FED860"/>
                </a:solidFill>
              </a:rPr>
            </a:br>
            <a:br>
              <a:rPr lang="en-US" sz="2200" b="1" dirty="0">
                <a:solidFill>
                  <a:srgbClr val="FED860"/>
                </a:solidFill>
              </a:rPr>
            </a:br>
            <a:r>
              <a:rPr lang="en-US" sz="2200" b="1" dirty="0">
                <a:solidFill>
                  <a:srgbClr val="FED860"/>
                </a:solidFill>
              </a:rPr>
              <a:t>7:30 to 7:50 – Kids to Idea Lab, Watch DOGS presentation</a:t>
            </a:r>
            <a:br>
              <a:rPr lang="en-US" sz="2200" b="1" dirty="0">
                <a:solidFill>
                  <a:srgbClr val="FED860"/>
                </a:solidFill>
              </a:rPr>
            </a:br>
            <a:br>
              <a:rPr lang="en-US" sz="2200" b="1" dirty="0">
                <a:solidFill>
                  <a:srgbClr val="FED860"/>
                </a:solidFill>
              </a:rPr>
            </a:br>
            <a:r>
              <a:rPr lang="en-US" sz="2200" b="1" dirty="0">
                <a:solidFill>
                  <a:srgbClr val="FED860"/>
                </a:solidFill>
              </a:rPr>
              <a:t>7:50 – 8:00 – Line Up &amp; Sign up for Watch DOGS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D11FDFA8-D6A7-F2E1-4103-790B9742E7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34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94C3C-12B0-BA6C-4506-1C2D79E1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Some Watch D.O.G.S Activities…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A681F-8677-2454-8977-A67D3972B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200" dirty="0"/>
              <a:t>Play games with students in the classroom</a:t>
            </a:r>
          </a:p>
          <a:p>
            <a:r>
              <a:rPr lang="en-US" sz="2200" dirty="0"/>
              <a:t>Read and work on ﬂash cards with students</a:t>
            </a:r>
          </a:p>
          <a:p>
            <a:r>
              <a:rPr lang="en-US" sz="2200" dirty="0"/>
              <a:t>Review math facts, spelling words, fluency, comprehension, etc.</a:t>
            </a:r>
          </a:p>
          <a:p>
            <a:r>
              <a:rPr lang="en-US" sz="2200" dirty="0"/>
              <a:t>Play at recess with students. Engage with students – join in on a game of soccer/football/tag!</a:t>
            </a:r>
          </a:p>
          <a:p>
            <a:r>
              <a:rPr lang="en-US" sz="2200" dirty="0"/>
              <a:t>If a student is sitting alone, visit with them</a:t>
            </a:r>
          </a:p>
          <a:p>
            <a:r>
              <a:rPr lang="en-US" sz="2200" dirty="0"/>
              <a:t>Eat lunch with students</a:t>
            </a:r>
          </a:p>
          <a:p>
            <a:r>
              <a:rPr lang="en-US" sz="2200" dirty="0"/>
              <a:t>Watch the school entrances and hallways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AB17E-9260-4822-CDDE-21256708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Guidelines </a:t>
            </a:r>
            <a:r>
              <a:rPr lang="en-US" b="1" dirty="0">
                <a:solidFill>
                  <a:srgbClr val="FED860"/>
                </a:solidFill>
              </a:rPr>
              <a:t>Around the Building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1CB0F-3F64-39C6-3F21-9814C0C4B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" sz="2200" dirty="0"/>
              <a:t>Always wear a Watch DOGS identification sticker, as well as the provided vest (or offical Watch DOGS shirt), so that you are easily recognizable.</a:t>
            </a:r>
          </a:p>
          <a:p>
            <a:r>
              <a:rPr lang="en" sz="2200" dirty="0"/>
              <a:t>Positivitely interact with STUDENTS! </a:t>
            </a:r>
            <a:r>
              <a:rPr lang="en" sz="2200" b="1" dirty="0">
                <a:solidFill>
                  <a:srgbClr val="FED860"/>
                </a:solidFill>
              </a:rPr>
              <a:t>(smile, fist bumps, and high fives).</a:t>
            </a:r>
          </a:p>
          <a:p>
            <a:r>
              <a:rPr lang="en" sz="2200" dirty="0"/>
              <a:t>Monitor hallways, entrances.</a:t>
            </a:r>
          </a:p>
          <a:p>
            <a:r>
              <a:rPr lang="en" sz="2200" dirty="0"/>
              <a:t>Assist at lunch.</a:t>
            </a:r>
          </a:p>
          <a:p>
            <a:r>
              <a:rPr lang="en" sz="2200" dirty="0"/>
              <a:t>Eat lunch with your student(s) and interact with other kids.</a:t>
            </a:r>
          </a:p>
          <a:p>
            <a:r>
              <a:rPr lang="en" sz="2200" dirty="0"/>
              <a:t>Assist at recess and social times – play with or help referee on the playground or gym.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4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0A90F-91DC-0CD6-EBA2-0F4A1D47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Guidelines for </a:t>
            </a:r>
            <a:r>
              <a:rPr lang="en-US" b="1" dirty="0">
                <a:solidFill>
                  <a:srgbClr val="FED860"/>
                </a:solidFill>
              </a:rPr>
              <a:t>Classroom Settings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93BEA-A59E-4D8E-178E-C3A6EDB5B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200" dirty="0"/>
              <a:t>Teachers will provide ways to engage and support students.</a:t>
            </a:r>
          </a:p>
          <a:p>
            <a:r>
              <a:rPr lang="en-US" sz="2200" dirty="0"/>
              <a:t>Actively and positively engage with your child and other students.</a:t>
            </a:r>
          </a:p>
          <a:p>
            <a:r>
              <a:rPr lang="en-US" sz="2200" dirty="0"/>
              <a:t>Be available to mentor students.</a:t>
            </a:r>
          </a:p>
          <a:p>
            <a:r>
              <a:rPr lang="en-US" sz="2200" dirty="0"/>
              <a:t>Assist the teacher with classroom tasks.</a:t>
            </a:r>
          </a:p>
          <a:p>
            <a:r>
              <a:rPr lang="en-US" sz="2200" dirty="0"/>
              <a:t>Assist in specials classes – PE, Music, Art.</a:t>
            </a:r>
          </a:p>
          <a:p>
            <a:r>
              <a:rPr lang="en-US" sz="2200" dirty="0"/>
              <a:t>Please adhere to the daily schedule.</a:t>
            </a:r>
          </a:p>
          <a:p>
            <a:r>
              <a:rPr lang="en-US" sz="2200" b="1" dirty="0">
                <a:solidFill>
                  <a:srgbClr val="FED860"/>
                </a:solidFill>
              </a:rPr>
              <a:t>Smile and be a hero for a day!</a:t>
            </a:r>
          </a:p>
        </p:txBody>
      </p:sp>
    </p:spTree>
    <p:extLst>
      <p:ext uri="{BB962C8B-B14F-4D97-AF65-F5344CB8AC3E}">
        <p14:creationId xmlns:p14="http://schemas.microsoft.com/office/powerpoint/2010/main" val="327129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64CF2-924B-B4E9-8C47-9CCA1FC8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rgbClr val="FFFFFF"/>
                </a:solidFill>
              </a:rPr>
              <a:t>General </a:t>
            </a:r>
            <a:br>
              <a:rPr lang="en-US" sz="4100" b="1" dirty="0">
                <a:solidFill>
                  <a:srgbClr val="FFFFFF"/>
                </a:solidFill>
              </a:rPr>
            </a:br>
            <a:r>
              <a:rPr lang="en-US" sz="4100" b="1" dirty="0">
                <a:solidFill>
                  <a:srgbClr val="FFFFFF"/>
                </a:solidFill>
              </a:rPr>
              <a:t>Rules for Watch </a:t>
            </a:r>
            <a:br>
              <a:rPr lang="en-US" sz="4100" b="1" dirty="0">
                <a:solidFill>
                  <a:srgbClr val="FFFFFF"/>
                </a:solidFill>
              </a:rPr>
            </a:br>
            <a:r>
              <a:rPr lang="en-US" sz="4100" b="1" dirty="0">
                <a:solidFill>
                  <a:srgbClr val="FFFFFF"/>
                </a:solidFill>
              </a:rPr>
              <a:t>D.O.G.S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9D5E6-DDE5-2F60-636A-F0D671BA9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 sz="2200" dirty="0"/>
              <a:t>Follow your Daily Schedule provided to you at school check-in.</a:t>
            </a:r>
          </a:p>
          <a:p>
            <a:r>
              <a:rPr lang="en-US" sz="2200" dirty="0"/>
              <a:t>Stop by the office if you have any questions throughout the day.</a:t>
            </a:r>
          </a:p>
          <a:p>
            <a:r>
              <a:rPr lang="en-US" sz="2200" dirty="0"/>
              <a:t>Please use staff restrooms.</a:t>
            </a:r>
          </a:p>
          <a:p>
            <a:r>
              <a:rPr lang="en-US" sz="2200" dirty="0"/>
              <a:t>Limit personal use of cell phones throughout the day. </a:t>
            </a:r>
          </a:p>
          <a:p>
            <a:r>
              <a:rPr lang="en-US" sz="2200" dirty="0"/>
              <a:t>Keep your Watch DOGS badge/sticker and Watch DOGS vest (or official Watch DOGS shirt) on for security reasons.</a:t>
            </a:r>
          </a:p>
          <a:p>
            <a:r>
              <a:rPr lang="en-US" sz="2200" b="1" dirty="0">
                <a:solidFill>
                  <a:srgbClr val="FED860"/>
                </a:solidFill>
              </a:rPr>
              <a:t>Be approachable</a:t>
            </a:r>
            <a:r>
              <a:rPr lang="en-US" sz="2200" dirty="0"/>
              <a:t>  - smile, talk to students, listen to them</a:t>
            </a:r>
          </a:p>
          <a:p>
            <a:r>
              <a:rPr lang="en-US" sz="2200" b="1" dirty="0">
                <a:solidFill>
                  <a:srgbClr val="FED860"/>
                </a:solidFill>
              </a:rPr>
              <a:t>Be alert</a:t>
            </a:r>
            <a:r>
              <a:rPr lang="en-US" sz="2200" dirty="0"/>
              <a:t> – if a situation arises, please report it to a school official starting with principal</a:t>
            </a:r>
          </a:p>
          <a:p>
            <a:r>
              <a:rPr lang="en-US" sz="2200" b="1" dirty="0">
                <a:solidFill>
                  <a:srgbClr val="FED860"/>
                </a:solidFill>
              </a:rPr>
              <a:t>Be available </a:t>
            </a:r>
            <a:r>
              <a:rPr lang="en-US" sz="2200" dirty="0"/>
              <a:t>– the goal is to be of service to the school, teacher, and students</a:t>
            </a:r>
          </a:p>
          <a:p>
            <a:r>
              <a:rPr lang="en-US" sz="2200" b="1" dirty="0">
                <a:solidFill>
                  <a:srgbClr val="FED860"/>
                </a:solidFill>
              </a:rPr>
              <a:t>Be a positive role model!</a:t>
            </a:r>
          </a:p>
        </p:txBody>
      </p:sp>
    </p:spTree>
    <p:extLst>
      <p:ext uri="{BB962C8B-B14F-4D97-AF65-F5344CB8AC3E}">
        <p14:creationId xmlns:p14="http://schemas.microsoft.com/office/powerpoint/2010/main" val="376148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DC803-D84E-B64B-19E7-DDB1F7B1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Never/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Do NOT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Rules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D010B-D83E-F90B-E36B-FF1296ED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200" dirty="0"/>
              <a:t>Never be alone with a student.</a:t>
            </a:r>
          </a:p>
          <a:p>
            <a:r>
              <a:rPr lang="en-US" sz="2200" dirty="0"/>
              <a:t>Never use the student (boys’ or girls’) restrooms.</a:t>
            </a:r>
          </a:p>
          <a:p>
            <a:r>
              <a:rPr lang="en-US" sz="2200" dirty="0"/>
              <a:t>Do not be disruptive when classes are in session.</a:t>
            </a:r>
          </a:p>
          <a:p>
            <a:r>
              <a:rPr lang="en-US" sz="2200" dirty="0"/>
              <a:t>Do not use profanity.</a:t>
            </a:r>
          </a:p>
          <a:p>
            <a:r>
              <a:rPr lang="en-US" sz="2200" dirty="0"/>
              <a:t>Never take pictures of other children and/or post pictures on social media even if they are with your child. Please do not record any party of your day.</a:t>
            </a:r>
          </a:p>
          <a:p>
            <a:r>
              <a:rPr lang="en-US" sz="2200" dirty="0"/>
              <a:t>Do not go off the scheduled plan.</a:t>
            </a:r>
          </a:p>
          <a:p>
            <a:r>
              <a:rPr lang="en-US" sz="2200" dirty="0"/>
              <a:t>Do not use any form of tobacco or illegal substance on the school grounds. </a:t>
            </a:r>
          </a:p>
          <a:p>
            <a:r>
              <a:rPr lang="en-US" sz="2200" dirty="0"/>
              <a:t>Do not share religious or political views.</a:t>
            </a:r>
          </a:p>
        </p:txBody>
      </p:sp>
    </p:spTree>
    <p:extLst>
      <p:ext uri="{BB962C8B-B14F-4D97-AF65-F5344CB8AC3E}">
        <p14:creationId xmlns:p14="http://schemas.microsoft.com/office/powerpoint/2010/main" val="114645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DC803-D84E-B64B-19E7-DDB1F7B1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Common D.O.G.S Questions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D010B-D83E-F90B-E36B-FF1296ED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Does it have to be a whole day commitment? </a:t>
            </a:r>
            <a:r>
              <a:rPr lang="en-US" sz="2200" b="1" dirty="0">
                <a:solidFill>
                  <a:srgbClr val="FED860"/>
                </a:solidFill>
              </a:rPr>
              <a:t>Nope! We have full day and half day schedules available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Which days of the week? </a:t>
            </a:r>
            <a:r>
              <a:rPr lang="en-US" sz="2200" b="1" dirty="0">
                <a:solidFill>
                  <a:srgbClr val="FED860"/>
                </a:solidFill>
              </a:rPr>
              <a:t>Monday-Friday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How far in advance do I need to sign up? </a:t>
            </a:r>
            <a:r>
              <a:rPr lang="en-US" sz="2200" b="1" dirty="0">
                <a:solidFill>
                  <a:srgbClr val="FED860"/>
                </a:solidFill>
              </a:rPr>
              <a:t>Ideally, 1 week</a:t>
            </a:r>
            <a:endParaRPr lang="en-US" sz="2200" dirty="0">
              <a:solidFill>
                <a:srgbClr val="FED8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Can I participate if I am not a dad? </a:t>
            </a:r>
            <a:r>
              <a:rPr lang="en-US" sz="2200" b="1" dirty="0">
                <a:solidFill>
                  <a:srgbClr val="FED860"/>
                </a:solidFill>
              </a:rPr>
              <a:t>YES, of course!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Can I help in multiple rooms, if I have multiple students at Riverview? </a:t>
            </a:r>
            <a:r>
              <a:rPr lang="en-US" sz="2200" b="1" dirty="0">
                <a:solidFill>
                  <a:srgbClr val="FED860"/>
                </a:solidFill>
              </a:rPr>
              <a:t>YES!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Is there company matching for my volunteer hours? </a:t>
            </a:r>
            <a:r>
              <a:rPr lang="en-US" sz="2200" b="1" dirty="0">
                <a:solidFill>
                  <a:srgbClr val="FED86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02590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DC803-D84E-B64B-19E7-DDB1F7B1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4430091"/>
            <a:ext cx="4245864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/>
              <a:t>Tentative Schedule</a:t>
            </a:r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DE46843A-F5D1-C894-C9BD-DE6FE2E2D5B7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28878" y="915941"/>
            <a:ext cx="4337955" cy="3275915"/>
          </a:xfrm>
          <a:prstGeom prst="rect">
            <a:avLst/>
          </a:prstGeom>
          <a:noFill/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B8D062-48DB-3EE5-A9D4-FBB90F792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11206"/>
              </p:ext>
            </p:extLst>
          </p:nvPr>
        </p:nvGraphicFramePr>
        <p:xfrm>
          <a:off x="5507736" y="424502"/>
          <a:ext cx="6494740" cy="5223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4188">
                  <a:extLst>
                    <a:ext uri="{9D8B030D-6E8A-4147-A177-3AD203B41FA5}">
                      <a16:colId xmlns:a16="http://schemas.microsoft.com/office/drawing/2014/main" val="3957261082"/>
                    </a:ext>
                  </a:extLst>
                </a:gridCol>
                <a:gridCol w="4060552">
                  <a:extLst>
                    <a:ext uri="{9D8B030D-6E8A-4147-A177-3AD203B41FA5}">
                      <a16:colId xmlns:a16="http://schemas.microsoft.com/office/drawing/2014/main" val="2810526725"/>
                    </a:ext>
                  </a:extLst>
                </a:gridCol>
              </a:tblGrid>
              <a:tr h="401050">
                <a:tc>
                  <a:txBody>
                    <a:bodyPr/>
                    <a:lstStyle/>
                    <a:p>
                      <a:pPr algn="l"/>
                      <a:r>
                        <a:rPr lang="en-US" sz="1800" b="1" u="sng" kern="1200" cap="all" spc="60" dirty="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en-US" sz="1800" b="1" cap="all" spc="60" dirty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68056" marB="68056" anchor="b"/>
                </a:tc>
                <a:tc>
                  <a:txBody>
                    <a:bodyPr/>
                    <a:lstStyle/>
                    <a:p>
                      <a:r>
                        <a:rPr lang="en-US" sz="1800" b="1" u="sng" kern="1200" cap="all" spc="60">
                          <a:solidFill>
                            <a:schemeClr val="tx1"/>
                          </a:solidFill>
                          <a:effectLst/>
                        </a:rPr>
                        <a:t>Watch DOG Activity</a:t>
                      </a:r>
                      <a:endParaRPr lang="en-US" sz="1800" b="1" cap="all" spc="6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68056" marB="68056" anchor="b"/>
                </a:tc>
                <a:extLst>
                  <a:ext uri="{0D108BD9-81ED-4DB2-BD59-A6C34878D82A}">
                    <a16:rowId xmlns:a16="http://schemas.microsoft.com/office/drawing/2014/main" val="1118881864"/>
                  </a:ext>
                </a:extLst>
              </a:tr>
              <a:tr h="416241">
                <a:tc>
                  <a:txBody>
                    <a:bodyPr/>
                    <a:lstStyle/>
                    <a:p>
                      <a:r>
                        <a:rPr lang="en-US" sz="1800" b="0" u="none" kern="1200" cap="none" spc="0">
                          <a:solidFill>
                            <a:schemeClr val="tx1"/>
                          </a:solidFill>
                          <a:effectLst/>
                        </a:rPr>
                        <a:t>8:15 AM - 8:20 AM</a:t>
                      </a:r>
                      <a:endParaRPr lang="en-US" sz="1800" b="0" u="none" cap="none" spc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tc>
                  <a:txBody>
                    <a:bodyPr/>
                    <a:lstStyle/>
                    <a:p>
                      <a:r>
                        <a:rPr lang="en-US" sz="1800" b="0" u="none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Check-in</a:t>
                      </a:r>
                      <a:endParaRPr lang="en-US" sz="1800" b="0" u="none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extLst>
                  <a:ext uri="{0D108BD9-81ED-4DB2-BD59-A6C34878D82A}">
                    <a16:rowId xmlns:a16="http://schemas.microsoft.com/office/drawing/2014/main" val="500912979"/>
                  </a:ext>
                </a:extLst>
              </a:tr>
              <a:tr h="416241">
                <a:tc>
                  <a:txBody>
                    <a:bodyPr/>
                    <a:lstStyle/>
                    <a:p>
                      <a:r>
                        <a:rPr lang="en-US" sz="1800" b="0" u="none" cap="none" spc="0">
                          <a:solidFill>
                            <a:schemeClr val="tx1"/>
                          </a:solidFill>
                        </a:rPr>
                        <a:t>8:20 AM - 8:35 AM</a:t>
                      </a:r>
                    </a:p>
                  </a:txBody>
                  <a:tcPr marL="68056" marR="68056" marT="34028" marB="68056"/>
                </a:tc>
                <a:tc>
                  <a:txBody>
                    <a:bodyPr/>
                    <a:lstStyle/>
                    <a:p>
                      <a:r>
                        <a:rPr lang="en-US" sz="1800" b="0" kern="1200" cap="none" spc="0">
                          <a:solidFill>
                            <a:schemeClr val="tx1"/>
                          </a:solidFill>
                          <a:effectLst/>
                        </a:rPr>
                        <a:t>Greet students!</a:t>
                      </a:r>
                      <a:endParaRPr lang="en-US" sz="1800" b="0" cap="none" spc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extLst>
                  <a:ext uri="{0D108BD9-81ED-4DB2-BD59-A6C34878D82A}">
                    <a16:rowId xmlns:a16="http://schemas.microsoft.com/office/drawing/2014/main" val="3977649854"/>
                  </a:ext>
                </a:extLst>
              </a:tr>
              <a:tr h="416241">
                <a:tc>
                  <a:txBody>
                    <a:bodyPr/>
                    <a:lstStyle/>
                    <a:p>
                      <a:r>
                        <a:rPr lang="en-US" sz="1800" b="0" u="none" kern="1200" cap="none" spc="0">
                          <a:solidFill>
                            <a:schemeClr val="tx1"/>
                          </a:solidFill>
                          <a:effectLst/>
                        </a:rPr>
                        <a:t>8:35 AM - 8:45 AM</a:t>
                      </a:r>
                      <a:endParaRPr lang="en-US" sz="1800" b="0" u="none" cap="none" spc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tc>
                  <a:txBody>
                    <a:bodyPr/>
                    <a:lstStyle/>
                    <a:p>
                      <a:r>
                        <a:rPr lang="en-US" sz="18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Assist in the cafeteria for student breakfast</a:t>
                      </a:r>
                      <a:endParaRPr lang="en-US" sz="18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extLst>
                  <a:ext uri="{0D108BD9-81ED-4DB2-BD59-A6C34878D82A}">
                    <a16:rowId xmlns:a16="http://schemas.microsoft.com/office/drawing/2014/main" val="849890810"/>
                  </a:ext>
                </a:extLst>
              </a:tr>
              <a:tr h="416241">
                <a:tc>
                  <a:txBody>
                    <a:bodyPr/>
                    <a:lstStyle/>
                    <a:p>
                      <a:r>
                        <a:rPr lang="en-US" sz="1800" b="0" u="none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8:45 AM - 10:13 AM</a:t>
                      </a:r>
                      <a:endParaRPr lang="en-US" sz="1800" b="0" u="none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tc>
                  <a:txBody>
                    <a:bodyPr/>
                    <a:lstStyle/>
                    <a:p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Assist in </a:t>
                      </a:r>
                      <a:r>
                        <a:rPr lang="en-US" sz="1800" b="0" cap="none" spc="0" dirty="0">
                          <a:solidFill>
                            <a:srgbClr val="FED860"/>
                          </a:solidFill>
                        </a:rPr>
                        <a:t>YOUR</a:t>
                      </a:r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 student’s classroom</a:t>
                      </a:r>
                    </a:p>
                  </a:txBody>
                  <a:tcPr marL="68056" marR="68056" marT="34028" marB="68056"/>
                </a:tc>
                <a:extLst>
                  <a:ext uri="{0D108BD9-81ED-4DB2-BD59-A6C34878D82A}">
                    <a16:rowId xmlns:a16="http://schemas.microsoft.com/office/drawing/2014/main" val="2164686117"/>
                  </a:ext>
                </a:extLst>
              </a:tr>
              <a:tr h="416241">
                <a:tc>
                  <a:txBody>
                    <a:bodyPr/>
                    <a:lstStyle/>
                    <a:p>
                      <a:r>
                        <a:rPr lang="en-US" sz="1800" b="0" u="none" kern="1200" cap="none" spc="0">
                          <a:solidFill>
                            <a:schemeClr val="tx1"/>
                          </a:solidFill>
                          <a:effectLst/>
                        </a:rPr>
                        <a:t>10:13 AM - 11:02 AM</a:t>
                      </a:r>
                      <a:endParaRPr lang="en-US" sz="1800" b="0" u="none" cap="none" spc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tc>
                  <a:txBody>
                    <a:bodyPr/>
                    <a:lstStyle/>
                    <a:p>
                      <a:r>
                        <a:rPr lang="en-US" sz="18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Recess assistance</a:t>
                      </a:r>
                      <a:endParaRPr lang="en-US" sz="18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extLst>
                  <a:ext uri="{0D108BD9-81ED-4DB2-BD59-A6C34878D82A}">
                    <a16:rowId xmlns:a16="http://schemas.microsoft.com/office/drawing/2014/main" val="624275120"/>
                  </a:ext>
                </a:extLst>
              </a:tr>
              <a:tr h="416241">
                <a:tc>
                  <a:txBody>
                    <a:bodyPr/>
                    <a:lstStyle/>
                    <a:p>
                      <a:r>
                        <a:rPr lang="en-US" sz="1800" b="0" u="none" cap="none" spc="0">
                          <a:solidFill>
                            <a:schemeClr val="tx1"/>
                          </a:solidFill>
                        </a:rPr>
                        <a:t>11:02 AM - 11:20 AM</a:t>
                      </a:r>
                    </a:p>
                  </a:txBody>
                  <a:tcPr marL="68056" marR="68056" marT="34028" marB="68056"/>
                </a:tc>
                <a:tc>
                  <a:txBody>
                    <a:bodyPr/>
                    <a:lstStyle/>
                    <a:p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Assist in </a:t>
                      </a:r>
                      <a:r>
                        <a:rPr lang="en-US" sz="1800" b="0" cap="none" spc="0" dirty="0">
                          <a:solidFill>
                            <a:srgbClr val="FED860"/>
                          </a:solidFill>
                        </a:rPr>
                        <a:t>YOUR</a:t>
                      </a:r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 student’s classroom </a:t>
                      </a:r>
                    </a:p>
                  </a:txBody>
                  <a:tcPr marL="68056" marR="68056" marT="34028" marB="68056"/>
                </a:tc>
                <a:extLst>
                  <a:ext uri="{0D108BD9-81ED-4DB2-BD59-A6C34878D82A}">
                    <a16:rowId xmlns:a16="http://schemas.microsoft.com/office/drawing/2014/main" val="1726928332"/>
                  </a:ext>
                </a:extLst>
              </a:tr>
              <a:tr h="416241">
                <a:tc>
                  <a:txBody>
                    <a:bodyPr/>
                    <a:lstStyle/>
                    <a:p>
                      <a:r>
                        <a:rPr lang="en-US" sz="1800" b="0" u="none" kern="1200" cap="none" spc="0">
                          <a:solidFill>
                            <a:schemeClr val="tx1"/>
                          </a:solidFill>
                          <a:effectLst/>
                        </a:rPr>
                        <a:t>11:20 AM - 12:50 PM</a:t>
                      </a:r>
                      <a:endParaRPr lang="en-US" sz="1800" b="0" u="none" cap="none" spc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tc>
                  <a:txBody>
                    <a:bodyPr/>
                    <a:lstStyle/>
                    <a:p>
                      <a:r>
                        <a:rPr lang="en-US" sz="18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Lunchroom and Recess assistance</a:t>
                      </a:r>
                      <a:endParaRPr lang="en-US" sz="18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extLst>
                  <a:ext uri="{0D108BD9-81ED-4DB2-BD59-A6C34878D82A}">
                    <a16:rowId xmlns:a16="http://schemas.microsoft.com/office/drawing/2014/main" val="429506938"/>
                  </a:ext>
                </a:extLst>
              </a:tr>
              <a:tr h="416241">
                <a:tc>
                  <a:txBody>
                    <a:bodyPr/>
                    <a:lstStyle/>
                    <a:p>
                      <a:r>
                        <a:rPr lang="en-US" sz="1800" b="0" u="none" kern="1200" cap="none" spc="0">
                          <a:solidFill>
                            <a:schemeClr val="tx1"/>
                          </a:solidFill>
                          <a:effectLst/>
                        </a:rPr>
                        <a:t>12:50 PM - 1:15 PM</a:t>
                      </a:r>
                      <a:endParaRPr lang="en-US" sz="1800" b="0" u="none" cap="none" spc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tc>
                  <a:txBody>
                    <a:bodyPr/>
                    <a:lstStyle/>
                    <a:p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Assist in </a:t>
                      </a:r>
                      <a:r>
                        <a:rPr lang="en-US" sz="1800" b="0" cap="none" spc="0" dirty="0">
                          <a:solidFill>
                            <a:srgbClr val="FED860"/>
                          </a:solidFill>
                        </a:rPr>
                        <a:t>YOUR</a:t>
                      </a:r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 student’s classroom</a:t>
                      </a:r>
                    </a:p>
                  </a:txBody>
                  <a:tcPr marL="68056" marR="68056" marT="34028" marB="68056"/>
                </a:tc>
                <a:extLst>
                  <a:ext uri="{0D108BD9-81ED-4DB2-BD59-A6C34878D82A}">
                    <a16:rowId xmlns:a16="http://schemas.microsoft.com/office/drawing/2014/main" val="888211912"/>
                  </a:ext>
                </a:extLst>
              </a:tr>
              <a:tr h="416241">
                <a:tc>
                  <a:txBody>
                    <a:bodyPr/>
                    <a:lstStyle/>
                    <a:p>
                      <a:r>
                        <a:rPr lang="en-US" sz="1800" b="0" u="none" kern="1200" cap="none" spc="0">
                          <a:solidFill>
                            <a:schemeClr val="tx1"/>
                          </a:solidFill>
                          <a:effectLst/>
                        </a:rPr>
                        <a:t>1:15 PM - 2:10 PM</a:t>
                      </a:r>
                      <a:endParaRPr lang="en-US" sz="1800" b="0" u="none" cap="none" spc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tc>
                  <a:txBody>
                    <a:bodyPr/>
                    <a:lstStyle/>
                    <a:p>
                      <a:r>
                        <a:rPr lang="en-US" sz="18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Recess assistance</a:t>
                      </a:r>
                      <a:endParaRPr lang="en-US" sz="18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extLst>
                  <a:ext uri="{0D108BD9-81ED-4DB2-BD59-A6C34878D82A}">
                    <a16:rowId xmlns:a16="http://schemas.microsoft.com/office/drawing/2014/main" val="3303875362"/>
                  </a:ext>
                </a:extLst>
              </a:tr>
              <a:tr h="416241">
                <a:tc>
                  <a:txBody>
                    <a:bodyPr/>
                    <a:lstStyle/>
                    <a:p>
                      <a:r>
                        <a:rPr lang="en-US" sz="1800" b="0" u="none" kern="1200" cap="none" spc="0">
                          <a:solidFill>
                            <a:schemeClr val="tx1"/>
                          </a:solidFill>
                          <a:effectLst/>
                        </a:rPr>
                        <a:t>2:10 PM - 3:10 PM</a:t>
                      </a:r>
                      <a:endParaRPr lang="en-US" sz="1800" b="0" u="none" cap="none" spc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tc>
                  <a:txBody>
                    <a:bodyPr/>
                    <a:lstStyle/>
                    <a:p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Assist in </a:t>
                      </a:r>
                      <a:r>
                        <a:rPr lang="en-US" sz="1800" b="0" cap="none" spc="0" dirty="0">
                          <a:solidFill>
                            <a:srgbClr val="FED860"/>
                          </a:solidFill>
                        </a:rPr>
                        <a:t>YOUR</a:t>
                      </a:r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 student’s classroom </a:t>
                      </a:r>
                    </a:p>
                  </a:txBody>
                  <a:tcPr marL="68056" marR="68056" marT="34028" marB="68056"/>
                </a:tc>
                <a:extLst>
                  <a:ext uri="{0D108BD9-81ED-4DB2-BD59-A6C34878D82A}">
                    <a16:rowId xmlns:a16="http://schemas.microsoft.com/office/drawing/2014/main" val="2189191481"/>
                  </a:ext>
                </a:extLst>
              </a:tr>
              <a:tr h="416241">
                <a:tc>
                  <a:txBody>
                    <a:bodyPr/>
                    <a:lstStyle/>
                    <a:p>
                      <a:r>
                        <a:rPr lang="en-US" sz="1800" b="0" u="none" kern="1200" cap="none" spc="0">
                          <a:solidFill>
                            <a:schemeClr val="tx1"/>
                          </a:solidFill>
                          <a:effectLst/>
                        </a:rPr>
                        <a:t>3:10 PM - 3:20 PM</a:t>
                      </a:r>
                      <a:endParaRPr lang="en-US" sz="1800" b="0" u="none" cap="none" spc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tc>
                  <a:txBody>
                    <a:bodyPr/>
                    <a:lstStyle/>
                    <a:p>
                      <a:r>
                        <a:rPr lang="en-US" sz="1800" b="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School dismissal/crowd control</a:t>
                      </a:r>
                      <a:endParaRPr lang="en-US" sz="18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68056" marR="68056" marT="34028" marB="68056"/>
                </a:tc>
                <a:extLst>
                  <a:ext uri="{0D108BD9-81ED-4DB2-BD59-A6C34878D82A}">
                    <a16:rowId xmlns:a16="http://schemas.microsoft.com/office/drawing/2014/main" val="2505500404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29FD3026-7535-F79A-0896-12DC97013AB2}"/>
              </a:ext>
            </a:extLst>
          </p:cNvPr>
          <p:cNvSpPr txBox="1">
            <a:spLocks/>
          </p:cNvSpPr>
          <p:nvPr/>
        </p:nvSpPr>
        <p:spPr>
          <a:xfrm>
            <a:off x="6709231" y="5801051"/>
            <a:ext cx="4245864" cy="1012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ED860"/>
                </a:solidFill>
              </a:rPr>
              <a:t>Half-day Schedules Available!</a:t>
            </a:r>
          </a:p>
        </p:txBody>
      </p:sp>
    </p:spTree>
    <p:extLst>
      <p:ext uri="{BB962C8B-B14F-4D97-AF65-F5344CB8AC3E}">
        <p14:creationId xmlns:p14="http://schemas.microsoft.com/office/powerpoint/2010/main" val="1437818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BBA00-3BB2-84D2-F3A3-9074C40E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Next Steps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AA5CB-B2B7-2712-BFDA-1F7A9F29C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91193"/>
            <a:ext cx="6906491" cy="6347719"/>
          </a:xfrm>
        </p:spPr>
        <p:txBody>
          <a:bodyPr anchor="ctr">
            <a:normAutofit lnSpcReduction="10000"/>
          </a:bodyPr>
          <a:lstStyle/>
          <a:p>
            <a:endParaRPr lang="en" sz="2200" dirty="0"/>
          </a:p>
          <a:p>
            <a:r>
              <a:rPr lang="en" sz="2200" dirty="0"/>
              <a:t>Now that you know why your campus needs you, it’s time to Line Up &amp; Sign Up and commit to a day to serve Riverview Elementary’s campus!</a:t>
            </a:r>
          </a:p>
          <a:p>
            <a:pPr lvl="1"/>
            <a:r>
              <a:rPr lang="en" sz="2200" dirty="0"/>
              <a:t>Register to be a Riverview Watch DOG at:</a:t>
            </a:r>
            <a:r>
              <a:rPr lang="en" sz="2200" dirty="0">
                <a:solidFill>
                  <a:srgbClr val="FED860"/>
                </a:solidFill>
              </a:rPr>
              <a:t> </a:t>
            </a:r>
            <a:r>
              <a:rPr lang="en-US" sz="2200" dirty="0">
                <a:solidFill>
                  <a:srgbClr val="FED8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https://www.riverviewrocks.com/watch-dogs</a:t>
            </a:r>
            <a:endParaRPr lang="en-US" sz="2200" dirty="0">
              <a:solidFill>
                <a:srgbClr val="FED860"/>
              </a:solidFill>
            </a:endParaRPr>
          </a:p>
          <a:p>
            <a:pPr lvl="1"/>
            <a:r>
              <a:rPr lang="en" sz="2200" dirty="0"/>
              <a:t>Sign up on physical calendar tonight! After tonight you can sign up electronically @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ED860"/>
                </a:solidFill>
                <a:effectLst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https://www.signupgenius.com/go/10C0B4CADA822A64-46618059-watch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ED860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" sz="2200" dirty="0"/>
          </a:p>
          <a:p>
            <a:pPr marL="0" indent="0">
              <a:buNone/>
            </a:pPr>
            <a:r>
              <a:rPr lang="en" sz="2200" dirty="0"/>
              <a:t>On the day of Watch DOGS</a:t>
            </a:r>
          </a:p>
          <a:p>
            <a:r>
              <a:rPr lang="en" sz="2200" dirty="0">
                <a:solidFill>
                  <a:srgbClr val="FED860"/>
                </a:solidFill>
              </a:rPr>
              <a:t>Make sure your background check is completed prior to your Watch DOG day!</a:t>
            </a:r>
          </a:p>
          <a:p>
            <a:pPr lvl="1"/>
            <a:r>
              <a:rPr lang="en-US" sz="2200" b="1" dirty="0">
                <a:solidFill>
                  <a:srgbClr val="FED860"/>
                </a:solidFill>
              </a:rPr>
              <a:t>https://secure.safevisitor.io//Safe/Volunteer/snohomish/volunteer </a:t>
            </a:r>
            <a:endParaRPr lang="en" sz="2200" dirty="0"/>
          </a:p>
          <a:p>
            <a:r>
              <a:rPr lang="en" sz="2200" dirty="0"/>
              <a:t>Show up at 8:00 AM on your assigned day to the Riverview office. You will receive a badge and a schedule of the day. You will be asked to sign off that you agree to the school’s rules.</a:t>
            </a:r>
          </a:p>
          <a:p>
            <a:endParaRPr lang="en" sz="2200" dirty="0"/>
          </a:p>
        </p:txBody>
      </p:sp>
    </p:spTree>
    <p:extLst>
      <p:ext uri="{BB962C8B-B14F-4D97-AF65-F5344CB8AC3E}">
        <p14:creationId xmlns:p14="http://schemas.microsoft.com/office/powerpoint/2010/main" val="2704605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dog&#10;&#10;Description automatically generated">
            <a:extLst>
              <a:ext uri="{FF2B5EF4-FFF2-40B4-BE49-F238E27FC236}">
                <a16:creationId xmlns:a16="http://schemas.microsoft.com/office/drawing/2014/main" id="{9AD87A3A-D280-6FAA-1933-914B189E6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46" y="341714"/>
            <a:ext cx="417830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5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55;p13" descr="A logo of a dog&#10;&#10;Description automatically generated">
            <a:extLst>
              <a:ext uri="{FF2B5EF4-FFF2-40B4-BE49-F238E27FC236}">
                <a16:creationId xmlns:a16="http://schemas.microsoft.com/office/drawing/2014/main" id="{60350F3A-AED9-B37F-467B-8F6F8B5C4F48}"/>
              </a:ext>
            </a:extLst>
          </p:cNvPr>
          <p:cNvPicPr preferRelativeResize="0"/>
          <p:nvPr/>
        </p:nvPicPr>
        <p:blipFill rotWithShape="1">
          <a:blip r:embed="rId2"/>
          <a:srcRect t="9091" r="10946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2D7DB-7604-5857-23E5-894380F91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Welcome to the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Riverview Elementary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Watch D.O.G.S.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Launch Night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6A2EA-7A87-5832-C59F-D013811A3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FED860"/>
                </a:solidFill>
              </a:rPr>
              <a:t>Thank you for joining!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D11FDFA8-D6A7-F2E1-4103-790B9742E7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4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A9B07-9FAD-A320-81DB-891B61EF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Watch D.O.G.S. Committee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19CEBC-A16A-BC35-BB83-42F2EF924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259269"/>
              </p:ext>
            </p:extLst>
          </p:nvPr>
        </p:nvGraphicFramePr>
        <p:xfrm>
          <a:off x="6115317" y="2743200"/>
          <a:ext cx="5247340" cy="3496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5CBCA384-A01E-FD5D-5DF7-88F2BA416C4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715" y="1595540"/>
            <a:ext cx="4309475" cy="3339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8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e Truman Watch D.O.G.S. - This Is How We Roll (Florida Georgia Line Parody)">
            <a:hlinkClick r:id="" action="ppaction://media"/>
            <a:extLst>
              <a:ext uri="{FF2B5EF4-FFF2-40B4-BE49-F238E27FC236}">
                <a16:creationId xmlns:a16="http://schemas.microsoft.com/office/drawing/2014/main" id="{4F70AF67-8DAF-0EB3-41A1-4F18151620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9704" y="363626"/>
            <a:ext cx="10883068" cy="61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8E573-FE36-5D32-3B14-ECB1589B4F74}"/>
              </a:ext>
            </a:extLst>
          </p:cNvPr>
          <p:cNvSpPr txBox="1"/>
          <p:nvPr/>
        </p:nvSpPr>
        <p:spPr>
          <a:xfrm>
            <a:off x="838200" y="5358141"/>
            <a:ext cx="10515600" cy="94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Calling all dads, granddads, uncles,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s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tep-dads, adult </a:t>
            </a:r>
            <a:r>
              <a:rPr lang="en-US" sz="3200" b="1" dirty="0">
                <a:latin typeface="+mj-lt"/>
                <a:ea typeface="+mj-ea"/>
                <a:cs typeface="+mj-cs"/>
              </a:rPr>
              <a:t>b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rothers, and other father </a:t>
            </a:r>
            <a:r>
              <a:rPr lang="en-US" sz="3200" b="1" dirty="0">
                <a:latin typeface="+mj-lt"/>
                <a:ea typeface="+mj-ea"/>
                <a:cs typeface="+mj-cs"/>
              </a:rPr>
              <a:t>f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igures…</a:t>
            </a:r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9BF7FF97-67DF-FA9A-06B0-88EEBA0F120C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98677" y="1139525"/>
            <a:ext cx="5110043" cy="396401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4E3FA0-8FB9-44FF-67B5-7CE97BE77852}"/>
              </a:ext>
            </a:extLst>
          </p:cNvPr>
          <p:cNvSpPr txBox="1"/>
          <p:nvPr/>
        </p:nvSpPr>
        <p:spPr>
          <a:xfrm>
            <a:off x="1041400" y="196861"/>
            <a:ext cx="10515600" cy="94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ED860"/>
                </a:solidFill>
                <a:latin typeface="+mj-lt"/>
                <a:ea typeface="+mj-ea"/>
                <a:cs typeface="+mj-cs"/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162164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53567-56F8-A2AA-4051-C024C787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Purpose</a:t>
            </a:r>
          </a:p>
        </p:txBody>
      </p:sp>
      <p:sp>
        <p:nvSpPr>
          <p:cNvPr id="125" name="Arc 1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4E78-0790-A10E-0B6F-58DE43698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There are </a:t>
            </a:r>
            <a:r>
              <a:rPr lang="en-US" sz="2200" b="1" dirty="0">
                <a:solidFill>
                  <a:srgbClr val="FED860"/>
                </a:solidFill>
              </a:rPr>
              <a:t>2 primary goals </a:t>
            </a:r>
            <a:r>
              <a:rPr lang="en-US" sz="2200" dirty="0"/>
              <a:t>of the WATCH D.O.G.S. program:</a:t>
            </a:r>
          </a:p>
          <a:p>
            <a:pPr marL="0" indent="0">
              <a:buNone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Provide positive male role models for the students.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Enhance school security by providing an additional set of eyes and ears.</a:t>
            </a:r>
          </a:p>
        </p:txBody>
      </p:sp>
    </p:spTree>
    <p:extLst>
      <p:ext uri="{BB962C8B-B14F-4D97-AF65-F5344CB8AC3E}">
        <p14:creationId xmlns:p14="http://schemas.microsoft.com/office/powerpoint/2010/main" val="38067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E770E-1A67-5FCD-2B1F-5642EE73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Benefits of Watch D.O.G.S</a:t>
            </a: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CE1D-B033-957B-FC86-0C9E6B8CD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Autofit/>
          </a:bodyPr>
          <a:lstStyle/>
          <a:p>
            <a:r>
              <a:rPr lang="en-US" sz="2200" dirty="0"/>
              <a:t>Students gain positive male role models.</a:t>
            </a:r>
          </a:p>
          <a:p>
            <a:r>
              <a:rPr lang="en-US" sz="2200" dirty="0"/>
              <a:t>By taking time to come to campus and serve the students and teachers, fathers demonstrate that education is important. </a:t>
            </a:r>
            <a:r>
              <a:rPr lang="en-US" sz="2200" b="1" dirty="0">
                <a:solidFill>
                  <a:srgbClr val="FED860"/>
                </a:solidFill>
              </a:rPr>
              <a:t>A male role model can positively impact a student’s life in three critical areas: academic performance, self-esteem, &amp; social behavior.</a:t>
            </a:r>
          </a:p>
          <a:p>
            <a:r>
              <a:rPr lang="en-US" sz="2200" dirty="0"/>
              <a:t>The presence of a father or father figure provides an additional deterrent to bullying, enhance a sense of security in the building, and helps create an environment conducive to learning.</a:t>
            </a:r>
          </a:p>
          <a:p>
            <a:r>
              <a:rPr lang="en-US" sz="2200" dirty="0"/>
              <a:t>Fathers gain greater awareness of student’s challenges</a:t>
            </a:r>
          </a:p>
          <a:p>
            <a:r>
              <a:rPr lang="en-US" sz="2200" dirty="0"/>
              <a:t>Fathers learn about the increasingly complex challenges and decisions today’s youth are facing. </a:t>
            </a:r>
            <a:r>
              <a:rPr lang="en-US" sz="2200" b="1" dirty="0">
                <a:solidFill>
                  <a:srgbClr val="FED860"/>
                </a:solidFill>
              </a:rPr>
              <a:t>As a result, they can learn to relate better to their student and hopefully connect with them.</a:t>
            </a:r>
          </a:p>
        </p:txBody>
      </p:sp>
    </p:spTree>
    <p:extLst>
      <p:ext uri="{BB962C8B-B14F-4D97-AF65-F5344CB8AC3E}">
        <p14:creationId xmlns:p14="http://schemas.microsoft.com/office/powerpoint/2010/main" val="402736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02E5C-8B06-7A15-3DC6-2ABCDF23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Why Watch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D.O.G.S? 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4BA6F-7015-C777-2118-E2FF5E44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Dads getting personally </a:t>
            </a:r>
            <a:r>
              <a:rPr lang="en-US" sz="2200" b="1" dirty="0">
                <a:solidFill>
                  <a:srgbClr val="FED860"/>
                </a:solidFill>
              </a:rPr>
              <a:t>involved at school at least 1 day per year </a:t>
            </a:r>
            <a:r>
              <a:rPr lang="en-US" sz="2200" dirty="0"/>
              <a:t>helps with:</a:t>
            </a:r>
          </a:p>
          <a:p>
            <a:r>
              <a:rPr lang="en-US" sz="2200" dirty="0"/>
              <a:t>The kids feeling a sense of security</a:t>
            </a:r>
          </a:p>
          <a:p>
            <a:r>
              <a:rPr lang="en-US" sz="2200" dirty="0"/>
              <a:t>The kids seeing the priority you place on their education</a:t>
            </a:r>
          </a:p>
          <a:p>
            <a:r>
              <a:rPr lang="en-US" sz="2200" dirty="0"/>
              <a:t>The kids getting a different positive male role model</a:t>
            </a:r>
          </a:p>
          <a:p>
            <a:r>
              <a:rPr lang="en-US" sz="2200" dirty="0"/>
              <a:t>The dads gaining greater awareness of how they can impact their student’s life in academics, self-esteem, and social behavior</a:t>
            </a:r>
          </a:p>
          <a:p>
            <a:r>
              <a:rPr lang="en-US" sz="2200" dirty="0"/>
              <a:t>Teachers and staff members have extra support and help</a:t>
            </a:r>
          </a:p>
          <a:p>
            <a:r>
              <a:rPr lang="en-US" sz="2200" dirty="0"/>
              <a:t>Community and school connectedness</a:t>
            </a:r>
          </a:p>
          <a:p>
            <a:r>
              <a:rPr lang="en-US" sz="2200" dirty="0"/>
              <a:t>Having </a:t>
            </a:r>
            <a:r>
              <a:rPr lang="en-US" sz="2200" b="1" u="sng" dirty="0">
                <a:solidFill>
                  <a:srgbClr val="FED860"/>
                </a:solidFill>
              </a:rPr>
              <a:t>FUN</a:t>
            </a:r>
            <a:r>
              <a:rPr lang="en-US" sz="2200" dirty="0"/>
              <a:t> with kids!</a:t>
            </a:r>
          </a:p>
        </p:txBody>
      </p:sp>
    </p:spTree>
    <p:extLst>
      <p:ext uri="{BB962C8B-B14F-4D97-AF65-F5344CB8AC3E}">
        <p14:creationId xmlns:p14="http://schemas.microsoft.com/office/powerpoint/2010/main" val="390733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E8802-754F-945C-CEC5-922A4477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do Watch D.O.G.S. do?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A73C-B493-14BB-2709-D1E75E1C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200" dirty="0"/>
              <a:t>Carry out a grade level schedule of the day, which cover multiple areas of the building including time with your child(ren).</a:t>
            </a:r>
          </a:p>
          <a:p>
            <a:r>
              <a:rPr lang="en-US" sz="2200" dirty="0"/>
              <a:t>Engage with students throughout the school as laid out by the schedule.</a:t>
            </a:r>
          </a:p>
          <a:p>
            <a:r>
              <a:rPr lang="en-US" sz="2200" dirty="0"/>
              <a:t>Offer another level of safety to the building.</a:t>
            </a:r>
          </a:p>
          <a:p>
            <a:r>
              <a:rPr lang="en-US" sz="2200" dirty="0"/>
              <a:t>Support staff with activities of the day.</a:t>
            </a:r>
          </a:p>
        </p:txBody>
      </p:sp>
    </p:spTree>
    <p:extLst>
      <p:ext uri="{BB962C8B-B14F-4D97-AF65-F5344CB8AC3E}">
        <p14:creationId xmlns:p14="http://schemas.microsoft.com/office/powerpoint/2010/main" val="415385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7030A0"/>
      </a:accent2>
      <a:accent3>
        <a:srgbClr val="FFFF00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1305</Words>
  <Application>Microsoft Office PowerPoint</Application>
  <PresentationFormat>Widescreen</PresentationFormat>
  <Paragraphs>120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Welcome to the  Riverview Elementary  Watch D.O.G.S. Launch Night  Schedule of Events 7:00 to 7:30 – Pizza w/Dads, “I’d like to ask you a few questions” activity  7:30 to 7:50 – Kids to Idea Lab, Watch DOGS presentation  7:50 – 8:00 – Line Up &amp; Sign up for Watch DOGS </vt:lpstr>
      <vt:lpstr>Welcome to the  Riverview Elementary  Watch D.O.G.S. Launch Night</vt:lpstr>
      <vt:lpstr>Watch D.O.G.S. Committee</vt:lpstr>
      <vt:lpstr>PowerPoint Presentation</vt:lpstr>
      <vt:lpstr>PowerPoint Presentation</vt:lpstr>
      <vt:lpstr>Purpose</vt:lpstr>
      <vt:lpstr>Benefits of Watch D.O.G.S</vt:lpstr>
      <vt:lpstr>Why Watch D.O.G.S? </vt:lpstr>
      <vt:lpstr>What do Watch D.O.G.S. do?</vt:lpstr>
      <vt:lpstr>Some Watch D.O.G.S Activities…</vt:lpstr>
      <vt:lpstr>Guidelines Around the Building</vt:lpstr>
      <vt:lpstr>Guidelines for Classroom Settings</vt:lpstr>
      <vt:lpstr>General  Rules for Watch  D.O.G.S</vt:lpstr>
      <vt:lpstr>Never/ Do NOT  Rules</vt:lpstr>
      <vt:lpstr>Common D.O.G.S Questions</vt:lpstr>
      <vt:lpstr>Tentative Schedule</vt:lpstr>
      <vt:lpstr>Next Steps</vt:lpstr>
      <vt:lpstr>PowerPoint Presentation</vt:lpstr>
    </vt:vector>
  </TitlesOfParts>
  <Company>Philips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Riverview Elementary  Watch D.O.G.S. Launch Night</dc:title>
  <dc:creator>Elliott, Betsie</dc:creator>
  <cp:lastModifiedBy>Elliott, Betsie</cp:lastModifiedBy>
  <cp:revision>9</cp:revision>
  <dcterms:created xsi:type="dcterms:W3CDTF">2023-11-07T18:50:16Z</dcterms:created>
  <dcterms:modified xsi:type="dcterms:W3CDTF">2023-12-08T18:21:43Z</dcterms:modified>
</cp:coreProperties>
</file>